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C19E4A-21F5-49AD-92BF-B66CC1B89CD2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5C4541-8C09-4ACF-85EA-0E498702C8F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6425" cy="143351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6425" cy="4522788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>
          <a:xfrm>
            <a:off x="457200" y="6245225"/>
            <a:ext cx="2130425" cy="47307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>
          <a:xfrm>
            <a:off x="3124200" y="6245225"/>
            <a:ext cx="2892425" cy="47307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>
          <a:xfrm>
            <a:off x="6553200" y="6245225"/>
            <a:ext cx="2130425" cy="473075"/>
          </a:xfrm>
        </p:spPr>
        <p:txBody>
          <a:bodyPr/>
          <a:lstStyle>
            <a:lvl1pPr>
              <a:defRPr/>
            </a:lvl1pPr>
          </a:lstStyle>
          <a:p>
            <a:fld id="{3A587BF1-A43E-4613-B311-444F122DDE8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6000" dirty="0" smtClean="0"/>
              <a:t>ВСЕЗНАЙКИ</a:t>
            </a:r>
            <a:endParaRPr lang="ru-RU" sz="6000" dirty="0"/>
          </a:p>
        </p:txBody>
      </p:sp>
      <p:sp>
        <p:nvSpPr>
          <p:cNvPr id="3" name="Вертикальный свиток 2"/>
          <p:cNvSpPr/>
          <p:nvPr/>
        </p:nvSpPr>
        <p:spPr>
          <a:xfrm>
            <a:off x="0" y="2357430"/>
            <a:ext cx="3643306" cy="3071834"/>
          </a:xfrm>
          <a:prstGeom prst="verticalScroll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ЗАНЯТИЕ  4</a:t>
            </a:r>
          </a:p>
          <a:p>
            <a:pPr algn="ctr"/>
            <a:endParaRPr lang="ru-RU" sz="2800" b="1" i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i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Класс</a:t>
            </a:r>
            <a:endParaRPr lang="ru-RU" sz="2800" b="1" i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Documents and Settings\админ\Рабочий стол\ухищренный-сыч-366937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2000240"/>
            <a:ext cx="2789237" cy="3962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39713"/>
            <a:ext cx="8229600" cy="703262"/>
          </a:xfrm>
          <a:ln/>
        </p:spPr>
        <p:txBody>
          <a:bodyPr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000" b="1" dirty="0">
                <a:solidFill>
                  <a:srgbClr val="CC0000"/>
                </a:solidFill>
              </a:rPr>
              <a:t>Восстанови </a:t>
            </a:r>
            <a:r>
              <a:rPr lang="ru-RU" sz="4000" b="1" dirty="0" smtClean="0">
                <a:solidFill>
                  <a:srgbClr val="CC0000"/>
                </a:solidFill>
              </a:rPr>
              <a:t>порядок</a:t>
            </a:r>
            <a:endParaRPr lang="ru-RU" sz="4000" b="1" dirty="0">
              <a:solidFill>
                <a:srgbClr val="CC0000"/>
              </a:solidFill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4787900" y="1628775"/>
            <a:ext cx="1225550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b="1">
                <a:solidFill>
                  <a:srgbClr val="000066"/>
                </a:solidFill>
                <a:ea typeface="SimSun" charset="0"/>
                <a:cs typeface="SimSun" charset="0"/>
              </a:rPr>
              <a:t>ночь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252413" y="1052513"/>
            <a:ext cx="7396162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>
                <a:solidFill>
                  <a:srgbClr val="003300"/>
                </a:solidFill>
                <a:ea typeface="SimSun" charset="0"/>
                <a:cs typeface="SimSun" charset="0"/>
              </a:rPr>
              <a:t>Расположи время суток в правильном порядке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404938" y="1628775"/>
            <a:ext cx="1036637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b="1">
                <a:solidFill>
                  <a:srgbClr val="000066"/>
                </a:solidFill>
                <a:ea typeface="SimSun" charset="0"/>
                <a:cs typeface="SimSun" charset="0"/>
              </a:rPr>
              <a:t>день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2487613" y="1628775"/>
            <a:ext cx="1217612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b="1">
                <a:solidFill>
                  <a:srgbClr val="000066"/>
                </a:solidFill>
                <a:ea typeface="SimSun" charset="0"/>
                <a:cs typeface="SimSun" charset="0"/>
              </a:rPr>
              <a:t>вечер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3789363" y="1628775"/>
            <a:ext cx="974725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b="1">
                <a:solidFill>
                  <a:srgbClr val="000066"/>
                </a:solidFill>
                <a:ea typeface="SimSun" charset="0"/>
                <a:cs typeface="SimSun" charset="0"/>
              </a:rPr>
              <a:t>утро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03288" y="3068638"/>
            <a:ext cx="1208087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b="1">
                <a:solidFill>
                  <a:srgbClr val="000066"/>
                </a:solidFill>
                <a:ea typeface="SimSun" charset="0"/>
                <a:cs typeface="SimSun" charset="0"/>
              </a:rPr>
              <a:t>весна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395288" y="2492375"/>
            <a:ext cx="7596187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>
                <a:solidFill>
                  <a:srgbClr val="003300"/>
                </a:solidFill>
                <a:ea typeface="SimSun" charset="0"/>
                <a:cs typeface="SimSun" charset="0"/>
              </a:rPr>
              <a:t>Расположи времена года в правильном порядке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2343150" y="3068638"/>
            <a:ext cx="1225550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b="1">
                <a:solidFill>
                  <a:srgbClr val="000066"/>
                </a:solidFill>
                <a:ea typeface="SimSun" charset="0"/>
                <a:cs typeface="SimSun" charset="0"/>
              </a:rPr>
              <a:t>осень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4070350" y="3068638"/>
            <a:ext cx="1035050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b="1">
                <a:solidFill>
                  <a:srgbClr val="000066"/>
                </a:solidFill>
                <a:ea typeface="SimSun" charset="0"/>
                <a:cs typeface="SimSun" charset="0"/>
              </a:rPr>
              <a:t>зима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5586413" y="3068638"/>
            <a:ext cx="989012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b="1">
                <a:solidFill>
                  <a:srgbClr val="000066"/>
                </a:solidFill>
                <a:ea typeface="SimSun" charset="0"/>
                <a:cs typeface="SimSun" charset="0"/>
              </a:rPr>
              <a:t>лето</a:t>
            </a: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395288" y="4005263"/>
            <a:ext cx="729297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>
                <a:solidFill>
                  <a:srgbClr val="003300"/>
                </a:solidFill>
                <a:ea typeface="SimSun" charset="0"/>
                <a:cs typeface="SimSun" charset="0"/>
              </a:rPr>
              <a:t>Расположи дни недели в правильном порядке</a:t>
            </a:r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755650" y="4576763"/>
            <a:ext cx="1217613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b="1">
                <a:solidFill>
                  <a:srgbClr val="000066"/>
                </a:solidFill>
                <a:ea typeface="SimSun" charset="0"/>
                <a:cs typeface="SimSun" charset="0"/>
              </a:rPr>
              <a:t>среда</a:t>
            </a:r>
          </a:p>
        </p:txBody>
      </p:sp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2127250" y="4581525"/>
            <a:ext cx="2503488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b="1">
                <a:solidFill>
                  <a:srgbClr val="000066"/>
                </a:solidFill>
                <a:ea typeface="SimSun" charset="0"/>
                <a:cs typeface="SimSun" charset="0"/>
              </a:rPr>
              <a:t>понедельник</a:t>
            </a:r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4865688" y="4581525"/>
            <a:ext cx="1609725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b="1">
                <a:solidFill>
                  <a:srgbClr val="000066"/>
                </a:solidFill>
                <a:ea typeface="SimSun" charset="0"/>
                <a:cs typeface="SimSun" charset="0"/>
              </a:rPr>
              <a:t>вторник</a:t>
            </a:r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6594475" y="4581525"/>
            <a:ext cx="1531938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b="1">
                <a:solidFill>
                  <a:srgbClr val="000066"/>
                </a:solidFill>
                <a:ea typeface="SimSun" charset="0"/>
                <a:cs typeface="SimSun" charset="0"/>
              </a:rPr>
              <a:t>четверг</a:t>
            </a:r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468313" y="260350"/>
            <a:ext cx="8229600" cy="633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000" b="1" dirty="0" smtClean="0">
                <a:solidFill>
                  <a:srgbClr val="CC0000"/>
                </a:solidFill>
                <a:ea typeface="SimSun" charset="0"/>
                <a:cs typeface="SimSun" charset="0"/>
              </a:rPr>
              <a:t> </a:t>
            </a:r>
            <a:endParaRPr lang="ru-RU" sz="4000" b="1" dirty="0">
              <a:solidFill>
                <a:srgbClr val="CC0000"/>
              </a:solidFill>
              <a:ea typeface="SimSun" charset="0"/>
              <a:cs typeface="SimSun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844 0.00393 L -0.29844 0.00393">
                                      <p:cBhvr additive="repl">
                                        <p:cTn id="6" dur="2000" fill="hold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115 0.00393 L 0.08489 0.00393">
                                      <p:cBhvr additive="repl">
                                        <p:cTn id="10" dur="2000" fill="hold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341 0.00393 L 0.09635 0.00393">
                                      <p:cBhvr additive="repl">
                                        <p:cTn id="14" dur="20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path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115 0.00416 L -0.39549 0.00416">
                                      <p:cBhvr additive="repl">
                                        <p:cTn id="18" dur="2000" fill="hold"/>
                                        <p:tgtEl>
                                          <p:spTgt spid="10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3" presetClass="path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851 0.00416 L 0.12066 0.00416">
                                      <p:cBhvr additive="repl">
                                        <p:cTn id="22" dur="2000" fill="hold"/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path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108 0.00416 L -0.20434 0.00416">
                                      <p:cBhvr additive="repl">
                                        <p:cTn id="26" dur="2000" fill="hold"/>
                                        <p:tgtEl>
                                          <p:spTgt spid="10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3" presetClass="path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 -6 -3.58085 -6 L 0.33854 -3.58085 -6">
                                      <p:cBhvr additive="repl">
                                        <p:cTn id="30" dur="2000" fill="hold"/>
                                        <p:tgtEl>
                                          <p:spTgt spid="10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path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95 1.43188 -6 L -0.19931 0.00393">
                                      <p:cBhvr additive="repl">
                                        <p:cTn id="34" dur="2000" fill="hold"/>
                                        <p:tgtEl>
                                          <p:spTgt spid="10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path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507 0.00416 L -0.21493 0.00416">
                                      <p:cBhvr additive="repl">
                                        <p:cTn id="38" dur="2000" fill="hold"/>
                                        <p:tgtEl>
                                          <p:spTgt spid="102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3" presetClass="path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986 0.00069 L 0.46337 0.00069">
                                      <p:cBhvr additive="repl">
                                        <p:cTn id="42" dur="2000" fill="hold"/>
                                        <p:tgtEl>
                                          <p:spTgt spid="10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257300"/>
            <a:ext cx="79248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000" b="1">
                <a:solidFill>
                  <a:srgbClr val="CC0000"/>
                </a:solidFill>
              </a:rPr>
              <a:t>Найди слова</a:t>
            </a: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23850" y="981075"/>
            <a:ext cx="82804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>
                <a:solidFill>
                  <a:srgbClr val="003300"/>
                </a:solidFill>
                <a:ea typeface="SimSun" charset="0"/>
                <a:cs typeface="SimSun" charset="0"/>
              </a:rPr>
              <a:t>Найди в таблице названия 10 рыб.</a:t>
            </a:r>
          </a:p>
        </p:txBody>
      </p:sp>
      <p:graphicFrame>
        <p:nvGraphicFramePr>
          <p:cNvPr id="11267" name="Group 3"/>
          <p:cNvGraphicFramePr>
            <a:graphicFrameLocks noGrp="1"/>
          </p:cNvGraphicFramePr>
          <p:nvPr/>
        </p:nvGraphicFramePr>
        <p:xfrm>
          <a:off x="457200" y="1600200"/>
          <a:ext cx="8231188" cy="4819725"/>
        </p:xfrm>
        <a:graphic>
          <a:graphicData uri="http://schemas.openxmlformats.org/drawingml/2006/table">
            <a:tbl>
              <a:tblPr/>
              <a:tblGrid>
                <a:gridCol w="822325"/>
                <a:gridCol w="823913"/>
                <a:gridCol w="822325"/>
                <a:gridCol w="823912"/>
                <a:gridCol w="823913"/>
                <a:gridCol w="822325"/>
                <a:gridCol w="823912"/>
                <a:gridCol w="822325"/>
                <a:gridCol w="823913"/>
                <a:gridCol w="822325"/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О</a:t>
                      </a:r>
                    </a:p>
                  </a:txBody>
                  <a:tcPr marL="90000" marR="90000" marT="117504" marB="46800" horzOverflow="overflow">
                    <a:lnL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К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У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Н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Ь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Д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Л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З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А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Ф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О</a:t>
                      </a:r>
                    </a:p>
                  </a:txBody>
                  <a:tcPr marL="90000" marR="90000" marT="117504" marB="46800" horzOverflow="overflow">
                    <a:lnL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А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П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А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О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Ё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Р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Ш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Й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О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Т</a:t>
                      </a:r>
                    </a:p>
                  </a:txBody>
                  <a:tcPr marL="90000" marR="90000" marT="117504" marB="46800" horzOverflow="overflow">
                    <a:lnL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Р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Р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Л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Е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Ы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П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Г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Ю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Р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Ь</a:t>
                      </a:r>
                    </a:p>
                  </a:txBody>
                  <a:tcPr marL="90000" marR="90000" marT="117504" marB="46800" horzOverflow="overflow">
                    <a:lnL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П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Л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И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У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Х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А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Н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Б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Е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Э</a:t>
                      </a:r>
                    </a:p>
                  </a:txBody>
                  <a:tcPr marL="90000" marR="90000" marT="117504" marB="46800" horzOverflow="overflow">
                    <a:lnL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А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Х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М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Г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Ц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А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К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А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Л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Е</a:t>
                      </a:r>
                    </a:p>
                  </a:txBody>
                  <a:tcPr marL="90000" marR="90000" marT="117504" marB="46800" horzOverflow="overflow">
                    <a:lnL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Д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К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В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К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А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Р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А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С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Ь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С</a:t>
                      </a:r>
                    </a:p>
                  </a:txBody>
                  <a:tcPr marL="90000" marR="90000" marT="117504" marB="46800" horzOverflow="overflow">
                    <a:lnL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У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Д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А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К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З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Х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Ь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О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А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З</a:t>
                      </a:r>
                    </a:p>
                  </a:txBody>
                  <a:tcPr marL="90000" marR="90000" marT="117504" marB="46800" horzOverflow="overflow">
                    <a:lnL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В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Ы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Ц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У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Е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К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З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М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Р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Ч</a:t>
                      </a:r>
                    </a:p>
                  </a:txBody>
                  <a:tcPr marL="90000" marR="90000" marT="117504" marB="46800" horzOverflow="overflow">
                    <a:lnL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Ф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Ъ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Э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Л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Е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Щ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У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К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А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000" b="1">
                <a:solidFill>
                  <a:srgbClr val="CC0000"/>
                </a:solidFill>
              </a:rPr>
              <a:t>Найди слова</a:t>
            </a:r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323850" y="981075"/>
            <a:ext cx="82804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>
                <a:solidFill>
                  <a:srgbClr val="003300"/>
                </a:solidFill>
                <a:ea typeface="SimSun" charset="0"/>
                <a:cs typeface="SimSun" charset="0"/>
              </a:rPr>
              <a:t>Найди в таблице названия 10 рыб.</a:t>
            </a:r>
          </a:p>
        </p:txBody>
      </p:sp>
      <p:graphicFrame>
        <p:nvGraphicFramePr>
          <p:cNvPr id="12291" name="Group 3"/>
          <p:cNvGraphicFramePr>
            <a:graphicFrameLocks noGrp="1"/>
          </p:cNvGraphicFramePr>
          <p:nvPr/>
        </p:nvGraphicFramePr>
        <p:xfrm>
          <a:off x="457200" y="1600200"/>
          <a:ext cx="8231188" cy="4819725"/>
        </p:xfrm>
        <a:graphic>
          <a:graphicData uri="http://schemas.openxmlformats.org/drawingml/2006/table">
            <a:tbl>
              <a:tblPr/>
              <a:tblGrid>
                <a:gridCol w="822325"/>
                <a:gridCol w="823913"/>
                <a:gridCol w="822325"/>
                <a:gridCol w="823912"/>
                <a:gridCol w="823913"/>
                <a:gridCol w="822325"/>
                <a:gridCol w="823912"/>
                <a:gridCol w="822325"/>
                <a:gridCol w="823913"/>
                <a:gridCol w="822325"/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О</a:t>
                      </a:r>
                    </a:p>
                  </a:txBody>
                  <a:tcPr marL="90000" marR="90000" marT="117504" marB="46800" horzOverflow="overflow">
                    <a:lnL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К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У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Н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Ь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Д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Л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З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А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Ф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О</a:t>
                      </a:r>
                    </a:p>
                  </a:txBody>
                  <a:tcPr marL="90000" marR="90000" marT="117504" marB="46800" horzOverflow="overflow">
                    <a:lnL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А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П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А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О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Ё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Р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Ш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Й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О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Т</a:t>
                      </a:r>
                    </a:p>
                  </a:txBody>
                  <a:tcPr marL="90000" marR="90000" marT="117504" marB="46800" horzOverflow="overflow">
                    <a:lnL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Р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Р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Л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Е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Ы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П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Г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Ю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Р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Ь</a:t>
                      </a:r>
                    </a:p>
                  </a:txBody>
                  <a:tcPr marL="90000" marR="90000" marT="117504" marB="46800" horzOverflow="overflow">
                    <a:lnL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П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Л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И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У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Х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А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Н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Б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Е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Э</a:t>
                      </a:r>
                    </a:p>
                  </a:txBody>
                  <a:tcPr marL="90000" marR="90000" marT="117504" marB="46800" horzOverflow="overflow">
                    <a:lnL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А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Х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М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Г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Ц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А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К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А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Л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Е</a:t>
                      </a:r>
                    </a:p>
                  </a:txBody>
                  <a:tcPr marL="90000" marR="90000" marT="117504" marB="46800" horzOverflow="overflow">
                    <a:lnL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Д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К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В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К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А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Р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А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С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Ь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С</a:t>
                      </a:r>
                    </a:p>
                  </a:txBody>
                  <a:tcPr marL="90000" marR="90000" marT="117504" marB="46800" horzOverflow="overflow">
                    <a:lnL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У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Д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А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К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З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Х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Ь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О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А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З</a:t>
                      </a:r>
                    </a:p>
                  </a:txBody>
                  <a:tcPr marL="90000" marR="90000" marT="117504" marB="46800" horzOverflow="overflow">
                    <a:lnL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В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Ы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Ц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У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Е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К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З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М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Р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Ч</a:t>
                      </a:r>
                    </a:p>
                  </a:txBody>
                  <a:tcPr marL="90000" marR="90000" marT="117504" marB="46800" horzOverflow="overflow">
                    <a:lnL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Ф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Ъ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Э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Л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Е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Щ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У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К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А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000" b="1">
                <a:solidFill>
                  <a:srgbClr val="CC0000"/>
                </a:solidFill>
              </a:rPr>
              <a:t>Найди слова</a:t>
            </a: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323850" y="981075"/>
            <a:ext cx="82804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>
                <a:solidFill>
                  <a:srgbClr val="003300"/>
                </a:solidFill>
                <a:ea typeface="SimSun" charset="0"/>
                <a:cs typeface="SimSun" charset="0"/>
              </a:rPr>
              <a:t>Найди в таблице названия 10 рыб.</a:t>
            </a:r>
          </a:p>
        </p:txBody>
      </p:sp>
      <p:graphicFrame>
        <p:nvGraphicFramePr>
          <p:cNvPr id="13315" name="Group 3"/>
          <p:cNvGraphicFramePr>
            <a:graphicFrameLocks noGrp="1"/>
          </p:cNvGraphicFramePr>
          <p:nvPr/>
        </p:nvGraphicFramePr>
        <p:xfrm>
          <a:off x="457200" y="1600200"/>
          <a:ext cx="8231188" cy="4819725"/>
        </p:xfrm>
        <a:graphic>
          <a:graphicData uri="http://schemas.openxmlformats.org/drawingml/2006/table">
            <a:tbl>
              <a:tblPr/>
              <a:tblGrid>
                <a:gridCol w="822325"/>
                <a:gridCol w="823913"/>
                <a:gridCol w="822325"/>
                <a:gridCol w="823912"/>
                <a:gridCol w="823913"/>
                <a:gridCol w="822325"/>
                <a:gridCol w="823912"/>
                <a:gridCol w="822325"/>
                <a:gridCol w="823913"/>
                <a:gridCol w="822325"/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О</a:t>
                      </a:r>
                    </a:p>
                  </a:txBody>
                  <a:tcPr marL="90000" marR="90000" marT="117504" marB="46800" horzOverflow="overflow">
                    <a:lnL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К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У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Н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Ь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0"/>
                        <a:cs typeface="SimSun" charset="0"/>
                      </a:endParaRP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0"/>
                        <a:cs typeface="SimSun" charset="0"/>
                      </a:endParaRP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0"/>
                        <a:cs typeface="SimSun" charset="0"/>
                      </a:endParaRP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0"/>
                        <a:cs typeface="SimSun" charset="0"/>
                      </a:endParaRP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Ф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0"/>
                        <a:cs typeface="SimSun" charset="0"/>
                      </a:endParaRPr>
                    </a:p>
                  </a:txBody>
                  <a:tcPr marL="90000" marR="90000" marT="117504" marB="46800" horzOverflow="overflow">
                    <a:lnL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А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0"/>
                        <a:cs typeface="SimSun" charset="0"/>
                      </a:endParaRP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А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0"/>
                        <a:cs typeface="SimSun" charset="0"/>
                      </a:endParaRP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Ё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Р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Ш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0"/>
                        <a:cs typeface="SimSun" charset="0"/>
                      </a:endParaRP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О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0"/>
                        <a:cs typeface="SimSun" charset="0"/>
                      </a:endParaRPr>
                    </a:p>
                  </a:txBody>
                  <a:tcPr marL="90000" marR="90000" marT="117504" marB="46800" horzOverflow="overflow">
                    <a:lnL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Р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0"/>
                        <a:cs typeface="SimSun" charset="0"/>
                      </a:endParaRP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Л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0"/>
                        <a:cs typeface="SimSun" charset="0"/>
                      </a:endParaRP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0"/>
                        <a:cs typeface="SimSun" charset="0"/>
                      </a:endParaRP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0"/>
                        <a:cs typeface="SimSun" charset="0"/>
                      </a:endParaRP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0"/>
                        <a:cs typeface="SimSun" charset="0"/>
                      </a:endParaRP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0"/>
                        <a:cs typeface="SimSun" charset="0"/>
                      </a:endParaRP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Р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0"/>
                        <a:cs typeface="SimSun" charset="0"/>
                      </a:endParaRPr>
                    </a:p>
                  </a:txBody>
                  <a:tcPr marL="90000" marR="90000" marT="117504" marB="46800" horzOverflow="overflow">
                    <a:lnL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П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0"/>
                        <a:cs typeface="SimSun" charset="0"/>
                      </a:endParaRP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И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0"/>
                        <a:cs typeface="SimSun" charset="0"/>
                      </a:endParaRP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0"/>
                        <a:cs typeface="SimSun" charset="0"/>
                      </a:endParaRP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0"/>
                        <a:cs typeface="SimSun" charset="0"/>
                      </a:endParaRP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0"/>
                        <a:cs typeface="SimSun" charset="0"/>
                      </a:endParaRP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0"/>
                        <a:cs typeface="SimSun" charset="0"/>
                      </a:endParaRP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Е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0"/>
                        <a:cs typeface="SimSun" charset="0"/>
                      </a:endParaRPr>
                    </a:p>
                  </a:txBody>
                  <a:tcPr marL="90000" marR="90000" marT="117504" marB="46800" horzOverflow="overflow">
                    <a:lnL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0"/>
                        <a:cs typeface="SimSun" charset="0"/>
                      </a:endParaRP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0"/>
                        <a:cs typeface="SimSun" charset="0"/>
                      </a:endParaRP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М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0"/>
                        <a:cs typeface="SimSun" charset="0"/>
                      </a:endParaRP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0"/>
                        <a:cs typeface="SimSun" charset="0"/>
                      </a:endParaRP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0"/>
                        <a:cs typeface="SimSun" charset="0"/>
                      </a:endParaRP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0"/>
                        <a:cs typeface="SimSun" charset="0"/>
                      </a:endParaRP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0"/>
                        <a:cs typeface="SimSun" charset="0"/>
                      </a:endParaRP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Л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0"/>
                        <a:cs typeface="SimSun" charset="0"/>
                      </a:endParaRPr>
                    </a:p>
                  </a:txBody>
                  <a:tcPr marL="90000" marR="90000" marT="117504" marB="46800" horzOverflow="overflow">
                    <a:lnL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0"/>
                        <a:cs typeface="SimSun" charset="0"/>
                      </a:endParaRP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0"/>
                        <a:cs typeface="SimSun" charset="0"/>
                      </a:endParaRP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0"/>
                        <a:cs typeface="SimSun" charset="0"/>
                      </a:endParaRP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К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А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Р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А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С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Ь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С</a:t>
                      </a:r>
                    </a:p>
                  </a:txBody>
                  <a:tcPr marL="90000" marR="90000" marT="117504" marB="46800" horzOverflow="overflow">
                    <a:lnL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У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Д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А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К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0"/>
                        <a:cs typeface="SimSun" charset="0"/>
                      </a:endParaRP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0"/>
                        <a:cs typeface="SimSun" charset="0"/>
                      </a:endParaRP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0"/>
                        <a:cs typeface="SimSun" charset="0"/>
                      </a:endParaRP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О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0"/>
                        <a:cs typeface="SimSun" charset="0"/>
                      </a:endParaRP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0"/>
                        <a:cs typeface="SimSun" charset="0"/>
                      </a:endParaRPr>
                    </a:p>
                  </a:txBody>
                  <a:tcPr marL="90000" marR="90000" marT="117504" marB="46800" horzOverflow="overflow">
                    <a:lnL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0"/>
                        <a:cs typeface="SimSun" charset="0"/>
                      </a:endParaRP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0"/>
                        <a:cs typeface="SimSun" charset="0"/>
                      </a:endParaRP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0"/>
                        <a:cs typeface="SimSun" charset="0"/>
                      </a:endParaRP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0"/>
                        <a:cs typeface="SimSun" charset="0"/>
                      </a:endParaRP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0"/>
                        <a:cs typeface="SimSun" charset="0"/>
                      </a:endParaRP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0"/>
                        <a:cs typeface="SimSun" charset="0"/>
                      </a:endParaRP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0"/>
                        <a:cs typeface="SimSun" charset="0"/>
                      </a:endParaRP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М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0"/>
                        <a:cs typeface="SimSun" charset="0"/>
                      </a:endParaRP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0"/>
                        <a:cs typeface="SimSun" charset="0"/>
                      </a:endParaRPr>
                    </a:p>
                  </a:txBody>
                  <a:tcPr marL="90000" marR="90000" marT="117504" marB="46800" horzOverflow="overflow">
                    <a:lnL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0"/>
                        <a:cs typeface="SimSun" charset="0"/>
                      </a:endParaRP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0"/>
                        <a:cs typeface="SimSun" charset="0"/>
                      </a:endParaRP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0"/>
                        <a:cs typeface="SimSun" charset="0"/>
                      </a:endParaRP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Л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Е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Щ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У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К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0"/>
                          <a:cs typeface="SimSun" charset="0"/>
                        </a:rPr>
                        <a:t>А</a:t>
                      </a:r>
                    </a:p>
                  </a:txBody>
                  <a:tcPr marL="90000" marR="90000" marT="117504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Рисунок 4" descr="multfilm-152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13" y="1857375"/>
            <a:ext cx="3071812" cy="409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571472" y="214290"/>
            <a:ext cx="8154412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96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МОЛОДЦЫ!!!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</TotalTime>
  <Words>286</Words>
  <PresentationFormat>Экран (4:3)</PresentationFormat>
  <Paragraphs>248</Paragraphs>
  <Slides>7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ВСЕЗНАЙКИ</vt:lpstr>
      <vt:lpstr>Восстанови порядок</vt:lpstr>
      <vt:lpstr>Слайд 3</vt:lpstr>
      <vt:lpstr>Найди слова</vt:lpstr>
      <vt:lpstr>Найди слова</vt:lpstr>
      <vt:lpstr>Найди слова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ВСЕЗНАЙКИ</dc:title>
  <cp:lastModifiedBy>админ</cp:lastModifiedBy>
  <cp:revision>2</cp:revision>
  <dcterms:modified xsi:type="dcterms:W3CDTF">2015-12-14T04:36:38Z</dcterms:modified>
</cp:coreProperties>
</file>